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naheim"/>
      <p:regular r:id="rId14"/>
      <p:bold r:id="rId15"/>
    </p:embeddedFont>
    <p:embeddedFont>
      <p:font typeface="Barlow Medium"/>
      <p:regular r:id="rId16"/>
      <p:bold r:id="rId17"/>
      <p:italic r:id="rId18"/>
      <p:boldItalic r:id="rId19"/>
    </p:embeddedFont>
    <p:embeddedFont>
      <p:font typeface="Barlow"/>
      <p:regular r:id="rId20"/>
      <p:bold r:id="rId21"/>
      <p:italic r:id="rId22"/>
      <p:boldItalic r:id="rId23"/>
    </p:embeddedFont>
    <p:embeddedFont>
      <p:font typeface="Space Grotesk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regular.fntdata"/><Relationship Id="rId22" Type="http://schemas.openxmlformats.org/officeDocument/2006/relationships/font" Target="fonts/Barlow-italic.fntdata"/><Relationship Id="rId21" Type="http://schemas.openxmlformats.org/officeDocument/2006/relationships/font" Target="fonts/Barlow-bold.fntdata"/><Relationship Id="rId24" Type="http://schemas.openxmlformats.org/officeDocument/2006/relationships/font" Target="fonts/SpaceGrotesk-regular.fntdata"/><Relationship Id="rId23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SpaceGrotes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naheim-bold.fntdata"/><Relationship Id="rId14" Type="http://schemas.openxmlformats.org/officeDocument/2006/relationships/font" Target="fonts/Anaheim-regular.fntdata"/><Relationship Id="rId17" Type="http://schemas.openxmlformats.org/officeDocument/2006/relationships/font" Target="fonts/BarlowMedium-bold.fntdata"/><Relationship Id="rId16" Type="http://schemas.openxmlformats.org/officeDocument/2006/relationships/font" Target="fonts/BarlowMedium-regular.fntdata"/><Relationship Id="rId19" Type="http://schemas.openxmlformats.org/officeDocument/2006/relationships/font" Target="fonts/BarlowMedium-boldItalic.fntdata"/><Relationship Id="rId18" Type="http://schemas.openxmlformats.org/officeDocument/2006/relationships/font" Target="fonts/Barlow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b472d4a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b472d4a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b472d4ac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b472d4ac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2"/>
          <p:cNvSpPr txBox="1"/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hasCustomPrompt="1" type="title"/>
          </p:nvPr>
        </p:nvSpPr>
        <p:spPr>
          <a:xfrm>
            <a:off x="2468875" y="1676150"/>
            <a:ext cx="4546500" cy="1293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/>
          <p:nvPr>
            <p:ph idx="1" type="subTitle"/>
          </p:nvPr>
        </p:nvSpPr>
        <p:spPr>
          <a:xfrm>
            <a:off x="2128650" y="3042675"/>
            <a:ext cx="4366800" cy="4971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2">
            <a:alphaModFix/>
          </a:blip>
          <a:srcRect b="2954" l="0" r="0" t="2963"/>
          <a:stretch/>
        </p:blipFill>
        <p:spPr>
          <a:xfrm>
            <a:off x="6835612" y="41090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1395752" y="3443038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2498" y="1392084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448" y="-2834295"/>
            <a:ext cx="4954325" cy="5147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1"/>
          <p:cNvGrpSpPr/>
          <p:nvPr/>
        </p:nvGrpSpPr>
        <p:grpSpPr>
          <a:xfrm rot="5400000">
            <a:off x="1167352" y="-90700"/>
            <a:ext cx="352108" cy="1260383"/>
            <a:chOff x="8254727" y="-90700"/>
            <a:chExt cx="352108" cy="1260383"/>
          </a:xfrm>
        </p:grpSpPr>
        <p:sp>
          <p:nvSpPr>
            <p:cNvPr id="167" name="Google Shape;167;p11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0" name="Google Shape;180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2" type="title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hasCustomPrompt="1" idx="3" type="title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hasCustomPrompt="1" idx="4" type="title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5" type="title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6" type="title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hasCustomPrompt="1" idx="7" type="title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" type="subTitle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8" type="subTitle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9" type="subTitle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3" type="subTitle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4" type="subTitle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5" type="subTitle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4"/>
          <p:cNvGrpSpPr/>
          <p:nvPr/>
        </p:nvGrpSpPr>
        <p:grpSpPr>
          <a:xfrm>
            <a:off x="165600" y="4744350"/>
            <a:ext cx="8813100" cy="233700"/>
            <a:chOff x="165600" y="4744350"/>
            <a:chExt cx="8813100" cy="233700"/>
          </a:xfrm>
        </p:grpSpPr>
        <p:sp>
          <p:nvSpPr>
            <p:cNvPr id="206" name="Google Shape;206;p14"/>
            <p:cNvSpPr/>
            <p:nvPr/>
          </p:nvSpPr>
          <p:spPr>
            <a:xfrm rot="-5400000">
              <a:off x="4455300" y="454650"/>
              <a:ext cx="233700" cy="881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 rot="-5400000">
              <a:off x="7176000" y="42847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08" name="Google Shape;208;p1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1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15" name="Google Shape;2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4626" y="-2064397"/>
            <a:ext cx="3904127" cy="4056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4"/>
          <p:cNvGrpSpPr/>
          <p:nvPr/>
        </p:nvGrpSpPr>
        <p:grpSpPr>
          <a:xfrm>
            <a:off x="-583423" y="2732537"/>
            <a:ext cx="1303432" cy="1303432"/>
            <a:chOff x="-146075" y="3670850"/>
            <a:chExt cx="2493175" cy="2493175"/>
          </a:xfrm>
        </p:grpSpPr>
        <p:sp>
          <p:nvSpPr>
            <p:cNvPr id="217" name="Google Shape;217;p14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15"/>
          <p:cNvSpPr txBox="1"/>
          <p:nvPr>
            <p:ph idx="1" type="subTitle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1" type="subTitle"/>
          </p:nvPr>
        </p:nvSpPr>
        <p:spPr>
          <a:xfrm>
            <a:off x="713225" y="1591600"/>
            <a:ext cx="24021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16"/>
          <p:cNvSpPr/>
          <p:nvPr>
            <p:ph idx="2" type="pic"/>
          </p:nvPr>
        </p:nvSpPr>
        <p:spPr>
          <a:xfrm>
            <a:off x="713225" y="2953775"/>
            <a:ext cx="2801100" cy="16503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6"/>
          <p:cNvSpPr/>
          <p:nvPr>
            <p:ph idx="3" type="pic"/>
          </p:nvPr>
        </p:nvSpPr>
        <p:spPr>
          <a:xfrm>
            <a:off x="5629675" y="539500"/>
            <a:ext cx="2801100" cy="22857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6"/>
          <p:cNvSpPr/>
          <p:nvPr>
            <p:ph idx="5" type="pic"/>
          </p:nvPr>
        </p:nvSpPr>
        <p:spPr>
          <a:xfrm>
            <a:off x="3167925" y="539500"/>
            <a:ext cx="2304300" cy="2285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1" name="Google Shape;231;p1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5548578" y="3661938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899" y="-1778447"/>
            <a:ext cx="3904127" cy="405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236" name="Google Shape;236;p17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17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17"/>
          <p:cNvSpPr txBox="1"/>
          <p:nvPr>
            <p:ph idx="1" type="body"/>
          </p:nvPr>
        </p:nvSpPr>
        <p:spPr>
          <a:xfrm>
            <a:off x="720000" y="1122425"/>
            <a:ext cx="7704000" cy="116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7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246" name="Google Shape;246;p17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8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252" name="Google Shape;252;p18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" name="Google Shape;257;p18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8" name="Google Shape;2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8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260" name="Google Shape;260;p18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8"/>
          <p:cNvSpPr txBox="1"/>
          <p:nvPr>
            <p:ph idx="1" type="body"/>
          </p:nvPr>
        </p:nvSpPr>
        <p:spPr>
          <a:xfrm>
            <a:off x="720000" y="1122425"/>
            <a:ext cx="7704000" cy="310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19"/>
          <p:cNvSpPr txBox="1"/>
          <p:nvPr>
            <p:ph idx="1" type="subTitle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19"/>
          <p:cNvSpPr txBox="1"/>
          <p:nvPr>
            <p:ph idx="2" type="subTitle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" name="Google Shape;270;p19"/>
          <p:cNvSpPr txBox="1"/>
          <p:nvPr>
            <p:ph idx="3" type="subTitle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4" type="subTitle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2" name="Google Shape;272;p19"/>
          <p:cNvSpPr txBox="1"/>
          <p:nvPr>
            <p:ph idx="5" type="subTitle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73" name="Google Shape;273;p19"/>
          <p:cNvSpPr txBox="1"/>
          <p:nvPr>
            <p:ph idx="6" type="subTitle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7" name="Google Shape;30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idx="1" type="subTitle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2" type="subTitle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3" type="subTitle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0"/>
          <p:cNvSpPr txBox="1"/>
          <p:nvPr>
            <p:ph idx="4" type="subTitle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2" name="Google Shape;312;p20"/>
          <p:cNvSpPr txBox="1"/>
          <p:nvPr>
            <p:ph idx="5" type="subTitle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6" type="subTitle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4" name="Google Shape;314;p20"/>
          <p:cNvSpPr txBox="1"/>
          <p:nvPr>
            <p:ph idx="7" type="subTitle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8" type="subTitle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21"/>
          <p:cNvSpPr txBox="1"/>
          <p:nvPr>
            <p:ph idx="1" type="subTitle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p21"/>
          <p:cNvSpPr txBox="1"/>
          <p:nvPr>
            <p:ph idx="2" type="subTitle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21"/>
          <p:cNvSpPr txBox="1"/>
          <p:nvPr>
            <p:ph idx="3" type="subTitle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21"/>
          <p:cNvSpPr txBox="1"/>
          <p:nvPr>
            <p:ph idx="4" type="subTitle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21"/>
          <p:cNvSpPr txBox="1"/>
          <p:nvPr>
            <p:ph idx="5" type="subTitle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6" name="Google Shape;336;p21"/>
          <p:cNvSpPr txBox="1"/>
          <p:nvPr>
            <p:ph idx="6" type="subTitle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21"/>
          <p:cNvSpPr txBox="1"/>
          <p:nvPr>
            <p:ph idx="7" type="subTitle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38" name="Google Shape;338;p21"/>
          <p:cNvSpPr txBox="1"/>
          <p:nvPr>
            <p:ph idx="8" type="subTitle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idx="9" type="subTitle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13" type="subTitle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1" name="Google Shape;341;p21"/>
          <p:cNvSpPr txBox="1"/>
          <p:nvPr>
            <p:ph idx="14" type="subTitle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2" name="Google Shape;342;p21"/>
          <p:cNvSpPr txBox="1"/>
          <p:nvPr>
            <p:ph idx="15" type="subTitle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hasCustomPrompt="1" type="title"/>
          </p:nvPr>
        </p:nvSpPr>
        <p:spPr>
          <a:xfrm>
            <a:off x="2825688" y="1960613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22"/>
          <p:cNvSpPr txBox="1"/>
          <p:nvPr>
            <p:ph idx="1" type="subTitle"/>
          </p:nvPr>
        </p:nvSpPr>
        <p:spPr>
          <a:xfrm>
            <a:off x="2834150" y="2770388"/>
            <a:ext cx="34842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22"/>
          <p:cNvSpPr txBox="1"/>
          <p:nvPr>
            <p:ph hasCustomPrompt="1" idx="2" type="title"/>
          </p:nvPr>
        </p:nvSpPr>
        <p:spPr>
          <a:xfrm>
            <a:off x="713213" y="539489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22"/>
          <p:cNvSpPr txBox="1"/>
          <p:nvPr>
            <p:ph idx="3" type="subTitle"/>
          </p:nvPr>
        </p:nvSpPr>
        <p:spPr>
          <a:xfrm>
            <a:off x="713225" y="1349275"/>
            <a:ext cx="34926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hasCustomPrompt="1" idx="4" type="title"/>
          </p:nvPr>
        </p:nvSpPr>
        <p:spPr>
          <a:xfrm>
            <a:off x="4938163" y="3381725"/>
            <a:ext cx="3492600" cy="768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2"/>
          <p:cNvSpPr txBox="1"/>
          <p:nvPr>
            <p:ph idx="5" type="subTitle"/>
          </p:nvPr>
        </p:nvSpPr>
        <p:spPr>
          <a:xfrm>
            <a:off x="4938175" y="4191499"/>
            <a:ext cx="3492600" cy="412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" name="Google Shape;360;p23"/>
          <p:cNvSpPr txBox="1"/>
          <p:nvPr>
            <p:ph idx="1" type="subTitle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b="6041" l="0" r="0" t="2966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" name="Google Shape;81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9CA24">
              <a:alpha val="4773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subTitle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09" name="Google Shape;109;p7"/>
          <p:cNvSpPr/>
          <p:nvPr>
            <p:ph idx="2" type="pic"/>
          </p:nvPr>
        </p:nvSpPr>
        <p:spPr>
          <a:xfrm>
            <a:off x="5028725" y="983625"/>
            <a:ext cx="3402000" cy="36204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/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ctrTitle"/>
          </p:nvPr>
        </p:nvSpPr>
        <p:spPr>
          <a:xfrm>
            <a:off x="1740225" y="1301025"/>
            <a:ext cx="5115600" cy="14253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ConnectForo Spa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392" name="Google Shape;392;p26"/>
          <p:cNvSpPr txBox="1"/>
          <p:nvPr>
            <p:ph idx="1" type="subTitle"/>
          </p:nvPr>
        </p:nvSpPr>
        <p:spPr>
          <a:xfrm>
            <a:off x="2094275" y="3363225"/>
            <a:ext cx="43818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Francisco Gómez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 Díaz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 Rojas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6592875" y="3363225"/>
            <a:ext cx="1164950" cy="475800"/>
            <a:chOff x="5523875" y="3343550"/>
            <a:chExt cx="1164950" cy="475800"/>
          </a:xfrm>
        </p:grpSpPr>
        <p:sp>
          <p:nvSpPr>
            <p:cNvPr id="394" name="Google Shape;394;p26"/>
            <p:cNvSpPr/>
            <p:nvPr/>
          </p:nvSpPr>
          <p:spPr>
            <a:xfrm>
              <a:off x="5523875" y="3343550"/>
              <a:ext cx="1164900" cy="47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5612100" y="3428150"/>
              <a:ext cx="220500" cy="306900"/>
            </a:xfrm>
            <a:prstGeom prst="foldedCorner">
              <a:avLst>
                <a:gd fmla="val 49013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5894425" y="3428000"/>
              <a:ext cx="306900" cy="306900"/>
            </a:xfrm>
            <a:prstGeom prst="noSmoking">
              <a:avLst>
                <a:gd fmla="val 22808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" name="Google Shape;397;p26"/>
            <p:cNvCxnSpPr>
              <a:stCxn id="396" idx="6"/>
              <a:endCxn id="394" idx="3"/>
            </p:cNvCxnSpPr>
            <p:nvPr/>
          </p:nvCxnSpPr>
          <p:spPr>
            <a:xfrm>
              <a:off x="6201325" y="3581450"/>
              <a:ext cx="48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8" name="Google Shape;398;p26"/>
          <p:cNvPicPr preferRelativeResize="0"/>
          <p:nvPr/>
        </p:nvPicPr>
        <p:blipFill rotWithShape="1">
          <a:blip r:embed="rId3">
            <a:alphaModFix/>
          </a:blip>
          <a:srcRect b="34736" l="7385" r="8019" t="28457"/>
          <a:stretch/>
        </p:blipFill>
        <p:spPr>
          <a:xfrm>
            <a:off x="2094275" y="437822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6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0" name="Google Shape;400;p26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5" name="Google Shape;405;p26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Problematica ConnectForo SPA</a:t>
            </a:r>
            <a:endParaRPr/>
          </a:p>
        </p:txBody>
      </p:sp>
      <p:sp>
        <p:nvSpPr>
          <p:cNvPr id="411" name="Google Shape;411;p27"/>
          <p:cNvSpPr txBox="1"/>
          <p:nvPr>
            <p:ph idx="1" type="body"/>
          </p:nvPr>
        </p:nvSpPr>
        <p:spPr>
          <a:xfrm>
            <a:off x="720000" y="1215742"/>
            <a:ext cx="77040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tiene una plataforma propia lo que genera que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Sin escalabilidad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Falta de </a:t>
            </a:r>
            <a:r>
              <a:rPr lang="en"/>
              <a:t>personalización de perfiles y foros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Dificultad para monitorear foros y conversaciones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Dificultades para navegar en la plataforma en moderadores y usuarios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 tener un sistema monolítico genera cuellos de botella por lo tanto este sistema a largo plazo queda obsoleto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"/>
          <p:cNvSpPr txBox="1"/>
          <p:nvPr/>
        </p:nvSpPr>
        <p:spPr>
          <a:xfrm>
            <a:off x="373725" y="511400"/>
            <a:ext cx="814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¿Que </a:t>
            </a: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provoca</a:t>
            </a:r>
            <a:r>
              <a:rPr b="1" lang="en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esto?</a:t>
            </a:r>
            <a:endParaRPr b="1"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550725" y="1239150"/>
            <a:ext cx="756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Limita las acciones de usuarios y moderadores haciendo que potenciales clientes opten por otras plataformas</a:t>
            </a:r>
            <a:endParaRPr/>
          </a:p>
        </p:txBody>
      </p:sp>
      <p:sp>
        <p:nvSpPr>
          <p:cNvPr id="418" name="Google Shape;418;p28"/>
          <p:cNvSpPr txBox="1"/>
          <p:nvPr/>
        </p:nvSpPr>
        <p:spPr>
          <a:xfrm>
            <a:off x="550725" y="1874500"/>
            <a:ext cx="691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Al no moderar de manera adecuada los foros se incumplen normas con mayor facilidad y no hay quien los sancione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"/>
          <p:cNvSpPr txBox="1"/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Nuestra </a:t>
            </a:r>
            <a:r>
              <a:rPr lang="en"/>
              <a:t>solución</a:t>
            </a:r>
            <a:endParaRPr/>
          </a:p>
        </p:txBody>
      </p:sp>
      <p:sp>
        <p:nvSpPr>
          <p:cNvPr id="424" name="Google Shape;424;p29"/>
          <p:cNvSpPr txBox="1"/>
          <p:nvPr>
            <p:ph idx="1" type="subTitle"/>
          </p:nvPr>
        </p:nvSpPr>
        <p:spPr>
          <a:xfrm>
            <a:off x="865625" y="2236100"/>
            <a:ext cx="39921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Implementar una arquitectura basada en microservicios.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Diseñar e implementar un sistema de gestión de usuarios y roles.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Asegurar la disponibilidad y estabilidad de la plataforma mediante el uso de base de datos optimizadas.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495" r="2836" t="0"/>
          <a:stretch/>
        </p:blipFill>
        <p:spPr>
          <a:xfrm>
            <a:off x="5028725" y="983625"/>
            <a:ext cx="3402000" cy="3620400"/>
          </a:xfrm>
          <a:prstGeom prst="snip1Rect">
            <a:avLst>
              <a:gd fmla="val 16667" name="adj"/>
            </a:avLst>
          </a:prstGeom>
        </p:spPr>
      </p:pic>
      <p:pic>
        <p:nvPicPr>
          <p:cNvPr id="426" name="Google Shape;4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29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28" name="Google Shape;428;p2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1266326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1266326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3855125" y="2977200"/>
            <a:ext cx="52890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¿</a:t>
            </a:r>
            <a:r>
              <a:rPr lang="en" sz="4200"/>
              <a:t>Como lo implementaremos?</a:t>
            </a:r>
            <a:endParaRPr sz="4200"/>
          </a:p>
        </p:txBody>
      </p:sp>
      <p:sp>
        <p:nvSpPr>
          <p:cNvPr id="451" name="Google Shape;451;p30"/>
          <p:cNvSpPr txBox="1"/>
          <p:nvPr>
            <p:ph idx="2" type="title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452" name="Google Shape;452;p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7398" r="27398" t="0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fmla="val 0" name="adj1"/>
              <a:gd fmla="val 16667" name="adj2"/>
            </a:avLst>
          </a:prstGeom>
        </p:spPr>
      </p:pic>
      <p:grpSp>
        <p:nvGrpSpPr>
          <p:cNvPr id="453" name="Google Shape;453;p30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54" name="Google Shape;454;p30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30"/>
          <p:cNvPicPr preferRelativeResize="0"/>
          <p:nvPr/>
        </p:nvPicPr>
        <p:blipFill rotWithShape="1">
          <a:blip r:embed="rId4">
            <a:alphaModFix/>
          </a:blip>
          <a:srcRect b="34736" l="7385" r="8019" t="28457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0"/>
          <p:cNvGrpSpPr/>
          <p:nvPr/>
        </p:nvGrpSpPr>
        <p:grpSpPr>
          <a:xfrm rot="5400000">
            <a:off x="3445975" y="4163173"/>
            <a:ext cx="436989" cy="189261"/>
            <a:chOff x="713225" y="4487573"/>
            <a:chExt cx="436989" cy="189261"/>
          </a:xfrm>
        </p:grpSpPr>
        <p:sp>
          <p:nvSpPr>
            <p:cNvPr id="459" name="Google Shape;459;p30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idx="4" type="subTitle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meta</a:t>
            </a:r>
            <a:endParaRPr/>
          </a:p>
        </p:txBody>
      </p:sp>
      <p:sp>
        <p:nvSpPr>
          <p:cNvPr id="466" name="Google Shape;466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467" name="Google Shape;467;p31"/>
          <p:cNvSpPr txBox="1"/>
          <p:nvPr>
            <p:ph idx="3" type="subTitle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qué</a:t>
            </a:r>
            <a:r>
              <a:rPr lang="en"/>
              <a:t> apuntamos?</a:t>
            </a:r>
            <a:endParaRPr/>
          </a:p>
        </p:txBody>
      </p:sp>
      <p:grpSp>
        <p:nvGrpSpPr>
          <p:cNvPr id="468" name="Google Shape;468;p31"/>
          <p:cNvGrpSpPr/>
          <p:nvPr/>
        </p:nvGrpSpPr>
        <p:grpSpPr>
          <a:xfrm>
            <a:off x="1434483" y="1757887"/>
            <a:ext cx="492263" cy="471906"/>
            <a:chOff x="3251562" y="3748584"/>
            <a:chExt cx="353130" cy="338551"/>
          </a:xfrm>
        </p:grpSpPr>
        <p:sp>
          <p:nvSpPr>
            <p:cNvPr id="469" name="Google Shape;469;p31"/>
            <p:cNvSpPr/>
            <p:nvPr/>
          </p:nvSpPr>
          <p:spPr>
            <a:xfrm>
              <a:off x="3251562" y="3748584"/>
              <a:ext cx="288050" cy="338551"/>
            </a:xfrm>
            <a:custGeom>
              <a:rect b="b" l="l" r="r" t="t"/>
              <a:pathLst>
                <a:path extrusionOk="0" h="13515" w="11499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" name="Google Shape;470;p31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rect b="b" l="l" r="r" t="t"/>
                <a:pathLst>
                  <a:path extrusionOk="0" h="557" w="594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rect b="b" l="l" r="r" t="t"/>
                <a:pathLst>
                  <a:path extrusionOk="0" h="6795" w="6034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3" name="Google Shape;473;p31"/>
          <p:cNvGrpSpPr/>
          <p:nvPr/>
        </p:nvGrpSpPr>
        <p:grpSpPr>
          <a:xfrm>
            <a:off x="5043115" y="1757760"/>
            <a:ext cx="492263" cy="492752"/>
            <a:chOff x="2493725" y="3741119"/>
            <a:chExt cx="353130" cy="353481"/>
          </a:xfrm>
        </p:grpSpPr>
        <p:sp>
          <p:nvSpPr>
            <p:cNvPr id="474" name="Google Shape;474;p31"/>
            <p:cNvSpPr/>
            <p:nvPr/>
          </p:nvSpPr>
          <p:spPr>
            <a:xfrm>
              <a:off x="2641094" y="3894375"/>
              <a:ext cx="65506" cy="47244"/>
            </a:xfrm>
            <a:custGeom>
              <a:rect b="b" l="l" r="r" t="t"/>
              <a:pathLst>
                <a:path extrusionOk="0" h="1886" w="2615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493725" y="3741119"/>
              <a:ext cx="353130" cy="353481"/>
            </a:xfrm>
            <a:custGeom>
              <a:rect b="b" l="l" r="r" t="t"/>
              <a:pathLst>
                <a:path extrusionOk="0" h="14111" w="14097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811659" y="3841945"/>
              <a:ext cx="15381" cy="13828"/>
            </a:xfrm>
            <a:custGeom>
              <a:rect b="b" l="l" r="r" t="t"/>
              <a:pathLst>
                <a:path extrusionOk="0" h="552" w="614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Programador en el trabajo | Vectores de dominio público" id="477" name="Google Shape;4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67" y="2853950"/>
            <a:ext cx="2060875" cy="206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ramación Stock de Foto gratis - Public Domain Pictures" id="478" name="Google Shape;4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424" y="3041150"/>
            <a:ext cx="2547874" cy="18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/>
          <p:nvPr>
            <p:ph idx="6" type="subTitle"/>
          </p:nvPr>
        </p:nvSpPr>
        <p:spPr>
          <a:xfrm>
            <a:off x="502526" y="2915800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3</a:t>
            </a:r>
            <a:endParaRPr/>
          </a:p>
        </p:txBody>
      </p:sp>
      <p:sp>
        <p:nvSpPr>
          <p:cNvPr id="484" name="Google Shape;484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Migración</a:t>
            </a:r>
            <a:endParaRPr/>
          </a:p>
        </p:txBody>
      </p:sp>
      <p:sp>
        <p:nvSpPr>
          <p:cNvPr id="485" name="Google Shape;485;p32"/>
          <p:cNvSpPr txBox="1"/>
          <p:nvPr>
            <p:ph idx="1" type="subTitle"/>
          </p:nvPr>
        </p:nvSpPr>
        <p:spPr>
          <a:xfrm>
            <a:off x="564126" y="1584100"/>
            <a:ext cx="31158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</a:t>
            </a:r>
            <a:r>
              <a:rPr lang="en"/>
              <a:t> de Usuarios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 realizará un conjunto de pruebas unitarias y de integración para asegurar que el módulo de usuarios esté completamente funcional.</a:t>
            </a:r>
            <a:endParaRPr/>
          </a:p>
        </p:txBody>
      </p:sp>
      <p:sp>
        <p:nvSpPr>
          <p:cNvPr id="486" name="Google Shape;486;p32"/>
          <p:cNvSpPr txBox="1"/>
          <p:nvPr>
            <p:ph idx="2" type="subTitle"/>
          </p:nvPr>
        </p:nvSpPr>
        <p:spPr>
          <a:xfrm>
            <a:off x="3926331" y="1584088"/>
            <a:ext cx="31158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de Foros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Implementación del microservicio de foros que incluirá funcionalidades de creación, edición, y eliminación de foros.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 txBox="1"/>
          <p:nvPr>
            <p:ph idx="3" type="subTitle"/>
          </p:nvPr>
        </p:nvSpPr>
        <p:spPr>
          <a:xfrm>
            <a:off x="502525" y="3387700"/>
            <a:ext cx="3115800" cy="120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</a:t>
            </a:r>
            <a:r>
              <a:rPr lang="en"/>
              <a:t> de Mensajes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 realizarán pruebas exhaustivas para verificar que la comunicación entre el microservicio de mensajes y los otros módulos sea fluida y sin errores.</a:t>
            </a:r>
            <a:endParaRPr/>
          </a:p>
        </p:txBody>
      </p:sp>
      <p:sp>
        <p:nvSpPr>
          <p:cNvPr id="488" name="Google Shape;488;p32"/>
          <p:cNvSpPr txBox="1"/>
          <p:nvPr>
            <p:ph idx="4" type="subTitle"/>
          </p:nvPr>
        </p:nvSpPr>
        <p:spPr>
          <a:xfrm>
            <a:off x="4070325" y="3318400"/>
            <a:ext cx="3115800" cy="14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</a:t>
            </a:r>
            <a:r>
              <a:rPr lang="en"/>
              <a:t> de de moderación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Implementación de un microservicio dedicado a la moderación, que incluya la gestión de reglas, sanciones y filtrado de contenido.</a:t>
            </a:r>
            <a:endParaRPr/>
          </a:p>
        </p:txBody>
      </p:sp>
      <p:sp>
        <p:nvSpPr>
          <p:cNvPr id="489" name="Google Shape;489;p32"/>
          <p:cNvSpPr txBox="1"/>
          <p:nvPr>
            <p:ph idx="5" type="subTitle"/>
          </p:nvPr>
        </p:nvSpPr>
        <p:spPr>
          <a:xfrm>
            <a:off x="533326" y="1071075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1</a:t>
            </a:r>
            <a:endParaRPr/>
          </a:p>
        </p:txBody>
      </p:sp>
      <p:sp>
        <p:nvSpPr>
          <p:cNvPr id="490" name="Google Shape;490;p32"/>
          <p:cNvSpPr txBox="1"/>
          <p:nvPr>
            <p:ph idx="7" type="subTitle"/>
          </p:nvPr>
        </p:nvSpPr>
        <p:spPr>
          <a:xfrm>
            <a:off x="4070330" y="1112200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2</a:t>
            </a:r>
            <a:endParaRPr/>
          </a:p>
        </p:txBody>
      </p:sp>
      <p:sp>
        <p:nvSpPr>
          <p:cNvPr id="491" name="Google Shape;491;p32"/>
          <p:cNvSpPr txBox="1"/>
          <p:nvPr>
            <p:ph idx="8" type="subTitle"/>
          </p:nvPr>
        </p:nvSpPr>
        <p:spPr>
          <a:xfrm>
            <a:off x="4026430" y="2946588"/>
            <a:ext cx="31158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a utilizar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 txBox="1"/>
          <p:nvPr>
            <p:ph idx="1" type="subTitle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lenguaje de programación multiplataforma y orientado a objetos.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3"/>
          <p:cNvSpPr txBox="1"/>
          <p:nvPr>
            <p:ph idx="2" type="subTitle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guardar los datos ingresados de </a:t>
            </a:r>
            <a:r>
              <a:rPr lang="en"/>
              <a:t>clientes</a:t>
            </a:r>
            <a:r>
              <a:rPr lang="en"/>
              <a:t>,  foros creados, mensajes enviados. Crearemos respaldos frecuentemente.</a:t>
            </a:r>
            <a:endParaRPr/>
          </a:p>
        </p:txBody>
      </p:sp>
      <p:sp>
        <p:nvSpPr>
          <p:cNvPr id="499" name="Google Shape;499;p33"/>
          <p:cNvSpPr txBox="1"/>
          <p:nvPr>
            <p:ph idx="3" type="subTitle"/>
          </p:nvPr>
        </p:nvSpPr>
        <p:spPr>
          <a:xfrm>
            <a:off x="720000" y="3217150"/>
            <a:ext cx="24549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herramienta nos </a:t>
            </a:r>
            <a:r>
              <a:rPr lang="en"/>
              <a:t>ayudará</a:t>
            </a:r>
            <a:r>
              <a:rPr lang="en"/>
              <a:t> en la </a:t>
            </a:r>
            <a:r>
              <a:rPr lang="en"/>
              <a:t>usabilidad</a:t>
            </a:r>
            <a:r>
              <a:rPr lang="en"/>
              <a:t> del proyecto su infraestructura mejora notablemente los tiempos de respuesta y el acceso de usuarios desde distintas zonas </a:t>
            </a:r>
            <a:r>
              <a:rPr lang="en"/>
              <a:t>geográficas</a:t>
            </a:r>
            <a:endParaRPr/>
          </a:p>
        </p:txBody>
      </p:sp>
      <p:sp>
        <p:nvSpPr>
          <p:cNvPr id="500" name="Google Shape;500;p33"/>
          <p:cNvSpPr txBox="1"/>
          <p:nvPr>
            <p:ph idx="7" type="subTitle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501" name="Google Shape;501;p33"/>
          <p:cNvSpPr txBox="1"/>
          <p:nvPr>
            <p:ph idx="8" type="subTitle"/>
          </p:nvPr>
        </p:nvSpPr>
        <p:spPr>
          <a:xfrm>
            <a:off x="3455250" y="1120688"/>
            <a:ext cx="25737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datos(SQL)</a:t>
            </a:r>
            <a:endParaRPr/>
          </a:p>
        </p:txBody>
      </p:sp>
      <p:sp>
        <p:nvSpPr>
          <p:cNvPr id="502" name="Google Shape;502;p33"/>
          <p:cNvSpPr txBox="1"/>
          <p:nvPr>
            <p:ph idx="9" type="subTitle"/>
          </p:nvPr>
        </p:nvSpPr>
        <p:spPr>
          <a:xfrm>
            <a:off x="5850300" y="1132400"/>
            <a:ext cx="28836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Framework(Springboot)</a:t>
            </a:r>
            <a:endParaRPr/>
          </a:p>
        </p:txBody>
      </p:sp>
      <p:sp>
        <p:nvSpPr>
          <p:cNvPr id="503" name="Google Shape;503;p33"/>
          <p:cNvSpPr txBox="1"/>
          <p:nvPr>
            <p:ph idx="5" type="subTitle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Utilizaremos esta herramienta por su facilidad para el desarrollo de microservicios.</a:t>
            </a:r>
            <a:endParaRPr/>
          </a:p>
        </p:txBody>
      </p:sp>
      <p:sp>
        <p:nvSpPr>
          <p:cNvPr id="504" name="Google Shape;504;p33"/>
          <p:cNvSpPr txBox="1"/>
          <p:nvPr>
            <p:ph idx="13" type="subTitle"/>
          </p:nvPr>
        </p:nvSpPr>
        <p:spPr>
          <a:xfrm>
            <a:off x="720000" y="2745249"/>
            <a:ext cx="2233500" cy="4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4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1905077" y="-207125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978" y="3782863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4"/>
          <p:cNvSpPr txBox="1"/>
          <p:nvPr>
            <p:ph idx="1" type="subTitle"/>
          </p:nvPr>
        </p:nvSpPr>
        <p:spPr>
          <a:xfrm>
            <a:off x="2834150" y="2770388"/>
            <a:ext cx="3484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 txBox="1"/>
          <p:nvPr>
            <p:ph type="title"/>
          </p:nvPr>
        </p:nvSpPr>
        <p:spPr>
          <a:xfrm>
            <a:off x="2825688" y="1960613"/>
            <a:ext cx="3492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su </a:t>
            </a:r>
            <a:endParaRPr/>
          </a:p>
        </p:txBody>
      </p:sp>
      <p:sp>
        <p:nvSpPr>
          <p:cNvPr id="513" name="Google Shape;513;p34"/>
          <p:cNvSpPr txBox="1"/>
          <p:nvPr>
            <p:ph idx="2" type="title"/>
          </p:nvPr>
        </p:nvSpPr>
        <p:spPr>
          <a:xfrm>
            <a:off x="713213" y="539489"/>
            <a:ext cx="3492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	</a:t>
            </a:r>
            <a:endParaRPr/>
          </a:p>
        </p:txBody>
      </p:sp>
      <p:sp>
        <p:nvSpPr>
          <p:cNvPr id="514" name="Google Shape;514;p34"/>
          <p:cNvSpPr txBox="1"/>
          <p:nvPr>
            <p:ph idx="3" type="subTitle"/>
          </p:nvPr>
        </p:nvSpPr>
        <p:spPr>
          <a:xfrm>
            <a:off x="713225" y="1349275"/>
            <a:ext cx="3492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4"/>
          <p:cNvSpPr txBox="1"/>
          <p:nvPr>
            <p:ph idx="4" type="title"/>
          </p:nvPr>
        </p:nvSpPr>
        <p:spPr>
          <a:xfrm>
            <a:off x="4938163" y="3381725"/>
            <a:ext cx="3492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</a:t>
            </a:r>
            <a:endParaRPr/>
          </a:p>
        </p:txBody>
      </p:sp>
      <p:sp>
        <p:nvSpPr>
          <p:cNvPr id="516" name="Google Shape;516;p34"/>
          <p:cNvSpPr txBox="1"/>
          <p:nvPr>
            <p:ph idx="5" type="subTitle"/>
          </p:nvPr>
        </p:nvSpPr>
        <p:spPr>
          <a:xfrm>
            <a:off x="4938175" y="4191499"/>
            <a:ext cx="3492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4"/>
          <p:cNvGrpSpPr/>
          <p:nvPr/>
        </p:nvGrpSpPr>
        <p:grpSpPr>
          <a:xfrm>
            <a:off x="1103061" y="4179015"/>
            <a:ext cx="716934" cy="380217"/>
            <a:chOff x="713225" y="-185425"/>
            <a:chExt cx="1484950" cy="787525"/>
          </a:xfrm>
        </p:grpSpPr>
        <p:sp>
          <p:nvSpPr>
            <p:cNvPr id="518" name="Google Shape;518;p34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4"/>
          <p:cNvGrpSpPr/>
          <p:nvPr/>
        </p:nvGrpSpPr>
        <p:grpSpPr>
          <a:xfrm rot="5400000">
            <a:off x="589350" y="4274498"/>
            <a:ext cx="436989" cy="189261"/>
            <a:chOff x="713225" y="4487573"/>
            <a:chExt cx="436989" cy="189261"/>
          </a:xfrm>
        </p:grpSpPr>
        <p:sp>
          <p:nvSpPr>
            <p:cNvPr id="537" name="Google Shape;537;p34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4"/>
          <p:cNvGrpSpPr/>
          <p:nvPr/>
        </p:nvGrpSpPr>
        <p:grpSpPr>
          <a:xfrm rot="10800000">
            <a:off x="6993677" y="-406700"/>
            <a:ext cx="352108" cy="1260383"/>
            <a:chOff x="8254727" y="-90700"/>
            <a:chExt cx="352108" cy="1260383"/>
          </a:xfrm>
        </p:grpSpPr>
        <p:sp>
          <p:nvSpPr>
            <p:cNvPr id="540" name="Google Shape;540;p34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4"/>
          <p:cNvGrpSpPr/>
          <p:nvPr/>
        </p:nvGrpSpPr>
        <p:grpSpPr>
          <a:xfrm>
            <a:off x="713225" y="539500"/>
            <a:ext cx="306900" cy="306900"/>
            <a:chOff x="381325" y="3011850"/>
            <a:chExt cx="306900" cy="306900"/>
          </a:xfrm>
        </p:grpSpPr>
        <p:sp>
          <p:nvSpPr>
            <p:cNvPr id="544" name="Google Shape;544;p34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4"/>
          <p:cNvGrpSpPr/>
          <p:nvPr/>
        </p:nvGrpSpPr>
        <p:grpSpPr>
          <a:xfrm>
            <a:off x="2825700" y="1960625"/>
            <a:ext cx="306900" cy="306900"/>
            <a:chOff x="381325" y="3011850"/>
            <a:chExt cx="306900" cy="306900"/>
          </a:xfrm>
        </p:grpSpPr>
        <p:sp>
          <p:nvSpPr>
            <p:cNvPr id="547" name="Google Shape;547;p34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4"/>
          <p:cNvGrpSpPr/>
          <p:nvPr/>
        </p:nvGrpSpPr>
        <p:grpSpPr>
          <a:xfrm>
            <a:off x="4938175" y="3381725"/>
            <a:ext cx="306900" cy="306900"/>
            <a:chOff x="381325" y="3011850"/>
            <a:chExt cx="306900" cy="306900"/>
          </a:xfrm>
        </p:grpSpPr>
        <p:sp>
          <p:nvSpPr>
            <p:cNvPr id="550" name="Google Shape;550;p34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